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5" r:id="rId2"/>
    <p:sldMasterId id="2147483686" r:id="rId3"/>
  </p:sldMasterIdLst>
  <p:notesMasterIdLst>
    <p:notesMasterId r:id="rId21"/>
  </p:notesMasterIdLst>
  <p:sldIdLst>
    <p:sldId id="539" r:id="rId4"/>
    <p:sldId id="551" r:id="rId5"/>
    <p:sldId id="552" r:id="rId6"/>
    <p:sldId id="553" r:id="rId7"/>
    <p:sldId id="507" r:id="rId8"/>
    <p:sldId id="260" r:id="rId9"/>
    <p:sldId id="265" r:id="rId10"/>
    <p:sldId id="523" r:id="rId11"/>
    <p:sldId id="554" r:id="rId12"/>
    <p:sldId id="494" r:id="rId13"/>
    <p:sldId id="528" r:id="rId14"/>
    <p:sldId id="526" r:id="rId15"/>
    <p:sldId id="556" r:id="rId16"/>
    <p:sldId id="545" r:id="rId17"/>
    <p:sldId id="489" r:id="rId18"/>
    <p:sldId id="550" r:id="rId19"/>
    <p:sldId id="293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36" roundtripDataSignature="AMtx7miaq+lYw9H6gnD7Lqb6qe3lXUtc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DCE7679-3F93-4793-9002-D798895083AA}">
  <a:tblStyle styleId="{4DCE7679-3F93-4793-9002-D798895083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59" autoAdjust="0"/>
    <p:restoredTop sz="94753"/>
  </p:normalViewPr>
  <p:slideViewPr>
    <p:cSldViewPr snapToGrid="0">
      <p:cViewPr varScale="1">
        <p:scale>
          <a:sx n="59" d="100"/>
          <a:sy n="59" d="100"/>
        </p:scale>
        <p:origin x="948" y="28"/>
      </p:cViewPr>
      <p:guideLst/>
    </p:cSldViewPr>
  </p:slideViewPr>
  <p:notesTextViewPr>
    <p:cViewPr>
      <p:scale>
        <a:sx n="50" d="100"/>
        <a:sy n="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138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13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136" Type="http://customschemas.google.com/relationships/presentationmetadata" Target="meta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13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790188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2000" dirty="0" err="1"/>
              <a:t>Intangible</a:t>
            </a:r>
            <a:r>
              <a:rPr lang="it-IT" sz="2000" dirty="0"/>
              <a:t> asset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it-I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0376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E05D990C-0708-F43A-814C-38D477B12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>
            <a:extLst>
              <a:ext uri="{FF2B5EF4-FFF2-40B4-BE49-F238E27FC236}">
                <a16:creationId xmlns:a16="http://schemas.microsoft.com/office/drawing/2014/main" id="{BF454E9C-E648-0BED-2A52-BC35933D44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1:notes">
            <a:extLst>
              <a:ext uri="{FF2B5EF4-FFF2-40B4-BE49-F238E27FC236}">
                <a16:creationId xmlns:a16="http://schemas.microsoft.com/office/drawing/2014/main" id="{A5CB6D3C-7299-F07B-1C0D-D7B44E030D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:notes">
            <a:extLst>
              <a:ext uri="{FF2B5EF4-FFF2-40B4-BE49-F238E27FC236}">
                <a16:creationId xmlns:a16="http://schemas.microsoft.com/office/drawing/2014/main" id="{BDEA5EC7-3BEA-77FA-A2CF-36F737417E0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684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7DC33163-5DA1-4175-0EBA-5CB07E577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>
            <a:extLst>
              <a:ext uri="{FF2B5EF4-FFF2-40B4-BE49-F238E27FC236}">
                <a16:creationId xmlns:a16="http://schemas.microsoft.com/office/drawing/2014/main" id="{E6F32013-1A74-349A-3AD2-B3897A37A1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1:notes">
            <a:extLst>
              <a:ext uri="{FF2B5EF4-FFF2-40B4-BE49-F238E27FC236}">
                <a16:creationId xmlns:a16="http://schemas.microsoft.com/office/drawing/2014/main" id="{B59415BF-023D-ABA8-5011-EB69E55DF6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:notes">
            <a:extLst>
              <a:ext uri="{FF2B5EF4-FFF2-40B4-BE49-F238E27FC236}">
                <a16:creationId xmlns:a16="http://schemas.microsoft.com/office/drawing/2014/main" id="{F56AA4BC-B300-81D2-1158-0AC65BF3F4B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1065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358C79BE-4880-338D-E303-B003B6BAE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>
            <a:extLst>
              <a:ext uri="{FF2B5EF4-FFF2-40B4-BE49-F238E27FC236}">
                <a16:creationId xmlns:a16="http://schemas.microsoft.com/office/drawing/2014/main" id="{DAE59872-229D-C42D-F44B-51D9144B79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1:notes">
            <a:extLst>
              <a:ext uri="{FF2B5EF4-FFF2-40B4-BE49-F238E27FC236}">
                <a16:creationId xmlns:a16="http://schemas.microsoft.com/office/drawing/2014/main" id="{012024D3-67FC-8786-FBA7-0170544053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:notes">
            <a:extLst>
              <a:ext uri="{FF2B5EF4-FFF2-40B4-BE49-F238E27FC236}">
                <a16:creationId xmlns:a16="http://schemas.microsoft.com/office/drawing/2014/main" id="{AF2854E1-DE74-8075-8CB1-828598D21A9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8871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749ECF35-D708-CAA5-0BBD-C2D59BB17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>
            <a:extLst>
              <a:ext uri="{FF2B5EF4-FFF2-40B4-BE49-F238E27FC236}">
                <a16:creationId xmlns:a16="http://schemas.microsoft.com/office/drawing/2014/main" id="{2A40B26B-D782-9287-1000-29001C0729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1:notes">
            <a:extLst>
              <a:ext uri="{FF2B5EF4-FFF2-40B4-BE49-F238E27FC236}">
                <a16:creationId xmlns:a16="http://schemas.microsoft.com/office/drawing/2014/main" id="{26ED085E-B538-FCE9-E6BC-7BC44BBC5E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:notes">
            <a:extLst>
              <a:ext uri="{FF2B5EF4-FFF2-40B4-BE49-F238E27FC236}">
                <a16:creationId xmlns:a16="http://schemas.microsoft.com/office/drawing/2014/main" id="{ACA73E89-D113-ABD1-49B4-E481B7109BD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80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contenuto">
  <p:cSld name="1_Titolo e contenut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4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1716" y="6400801"/>
            <a:ext cx="1532502" cy="37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45" descr="Immagine che contiene testo&#10;&#10;Descrizione generata automaticament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878" y="6339865"/>
            <a:ext cx="763498" cy="4580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5"/>
          <p:cNvSpPr/>
          <p:nvPr/>
        </p:nvSpPr>
        <p:spPr>
          <a:xfrm>
            <a:off x="937131" y="6383216"/>
            <a:ext cx="9648809" cy="41474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2F2F2"/>
              </a:gs>
              <a:gs pos="100000">
                <a:srgbClr val="0C6E3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45"/>
          <p:cNvSpPr txBox="1"/>
          <p:nvPr/>
        </p:nvSpPr>
        <p:spPr>
          <a:xfrm>
            <a:off x="5855674" y="6428632"/>
            <a:ext cx="46599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rgbClr val="0C6E35"/>
                </a:solidFill>
                <a:latin typeface="Calibri"/>
                <a:ea typeface="Calibri"/>
                <a:cs typeface="Calibri"/>
                <a:sym typeface="Calibri"/>
              </a:rPr>
              <a:t>AGENZIA REGIONALE EMERGENZA URGENZA</a:t>
            </a:r>
            <a:endParaRPr/>
          </a:p>
        </p:txBody>
      </p:sp>
      <p:sp>
        <p:nvSpPr>
          <p:cNvPr id="20" name="Google Shape;20;p45"/>
          <p:cNvSpPr txBox="1"/>
          <p:nvPr/>
        </p:nvSpPr>
        <p:spPr>
          <a:xfrm>
            <a:off x="1048077" y="6424828"/>
            <a:ext cx="245126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AREU LOMBARDIA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74D6DD-6795-6837-9D31-1E1B42DB7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A09BDF-9689-BED0-49BE-AF4153639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F75584-FD7F-642F-C8AD-4DCACAC86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0FF4F-6B35-493A-9C2D-F55E7830C9CE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5C8A815-2B38-3496-88F0-06DCCEA99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8CB7B9-B0A1-9A0D-CF8C-368EFAEE3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5072A-EEE1-47FE-ACB1-0355A7FD64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4409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contenuto">
  <p:cSld name="1_Titolo e contenut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61716" y="6400801"/>
            <a:ext cx="1532502" cy="37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45" descr="Immagine che contiene test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878" y="6339865"/>
            <a:ext cx="763498" cy="4580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5"/>
          <p:cNvSpPr/>
          <p:nvPr/>
        </p:nvSpPr>
        <p:spPr>
          <a:xfrm>
            <a:off x="937131" y="6383216"/>
            <a:ext cx="9648809" cy="41474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2F2F2"/>
              </a:gs>
              <a:gs pos="100000">
                <a:srgbClr val="0C6E3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45"/>
          <p:cNvSpPr txBox="1"/>
          <p:nvPr/>
        </p:nvSpPr>
        <p:spPr>
          <a:xfrm>
            <a:off x="5855674" y="6428632"/>
            <a:ext cx="46599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rgbClr val="0C6E35"/>
                </a:solidFill>
                <a:latin typeface="Calibri"/>
                <a:ea typeface="Calibri"/>
                <a:cs typeface="Calibri"/>
                <a:sym typeface="Calibri"/>
              </a:rPr>
              <a:t>AGENZIA REGIONALE EMERGENZA URGENZA</a:t>
            </a:r>
            <a:endParaRPr/>
          </a:p>
        </p:txBody>
      </p:sp>
      <p:sp>
        <p:nvSpPr>
          <p:cNvPr id="20" name="Google Shape;20;p45"/>
          <p:cNvSpPr txBox="1"/>
          <p:nvPr/>
        </p:nvSpPr>
        <p:spPr>
          <a:xfrm>
            <a:off x="1048077" y="6424828"/>
            <a:ext cx="245126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AREU LOMBARDIA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67210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Intestazione sezion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9232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Due contenuti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947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Confronto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5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5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5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4470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Solo titolo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9847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Contenuto con didascalia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5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9466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Immagine con didascalia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5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9744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Titolo e testo vertical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5463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1_Titolo e testo vertical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0512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80700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29/01/2026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665644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29/01/2026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374D8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b="1" cap="all" spc="200" baseline="0">
                <a:solidFill>
                  <a:srgbClr val="738AC3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843381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29/01/2026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21001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29/01/2026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893722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29/01/2026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75242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29/01/2026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3602706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29/01/2026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9061323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29/01/2026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8407795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32207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5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5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5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29/01/2026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06623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29/01/2026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5955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29/01/2026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845733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29/01/2026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1792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29/01/2026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8149462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29/01/2026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6897734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29/01/2026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224578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29/01/2026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5762174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29/01/2026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510191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29/01/2026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25458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29/01/2026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647300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5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5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3CF49-0C99-47E9-BFA3-9EBA43A77051}" type="datetimeFigureOut">
              <a:rPr lang="it-IT" smtClean="0"/>
              <a:t>29/01/2026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8ACAD-232C-4222-A18A-93A0DD85F5C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8998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29855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29/01/2026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8580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F26B43"/>
          </p15:clr>
        </p15:guide>
        <p15:guide id="2" pos="688">
          <p15:clr>
            <a:srgbClr val="F26B43"/>
          </p15:clr>
        </p15:guide>
        <p15:guide id="3" pos="7038">
          <p15:clr>
            <a:srgbClr val="F26B43"/>
          </p15:clr>
        </p15:guide>
        <p15:guide id="4" orient="horz" pos="3702">
          <p15:clr>
            <a:srgbClr val="F26B43"/>
          </p15:clr>
        </p15:guide>
        <p15:guide id="5" orient="horz" pos="40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62.png"/><Relationship Id="rId3" Type="http://schemas.openxmlformats.org/officeDocument/2006/relationships/image" Target="../media/image43.png"/><Relationship Id="rId7" Type="http://schemas.openxmlformats.org/officeDocument/2006/relationships/image" Target="../media/image56.jpg"/><Relationship Id="rId12" Type="http://schemas.openxmlformats.org/officeDocument/2006/relationships/image" Target="../media/image6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11" Type="http://schemas.openxmlformats.org/officeDocument/2006/relationships/image" Target="../media/image60.jpg"/><Relationship Id="rId5" Type="http://schemas.openxmlformats.org/officeDocument/2006/relationships/image" Target="../media/image45.png"/><Relationship Id="rId15" Type="http://schemas.openxmlformats.org/officeDocument/2006/relationships/image" Target="../media/image64.jpg"/><Relationship Id="rId10" Type="http://schemas.openxmlformats.org/officeDocument/2006/relationships/image" Target="../media/image59.jpg"/><Relationship Id="rId4" Type="http://schemas.openxmlformats.org/officeDocument/2006/relationships/image" Target="../media/image38.jpg"/><Relationship Id="rId9" Type="http://schemas.openxmlformats.org/officeDocument/2006/relationships/image" Target="../media/image58.jpg"/><Relationship Id="rId1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8.jp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openxmlformats.org/officeDocument/2006/relationships/image" Target="../media/image46.jpe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245E1-1364-C321-C319-264C05CBD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94AF644-5DD4-3CD4-E6BF-501F080C7D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3" y="157653"/>
            <a:ext cx="2520000" cy="16818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Google Shape;97;p1">
            <a:extLst>
              <a:ext uri="{FF2B5EF4-FFF2-40B4-BE49-F238E27FC236}">
                <a16:creationId xmlns:a16="http://schemas.microsoft.com/office/drawing/2014/main" id="{FE38C3CA-C8E2-0EF4-55B4-132CCD5ADC56}"/>
              </a:ext>
            </a:extLst>
          </p:cNvPr>
          <p:cNvSpPr txBox="1"/>
          <p:nvPr/>
        </p:nvSpPr>
        <p:spPr>
          <a:xfrm>
            <a:off x="262128" y="2569662"/>
            <a:ext cx="11667743" cy="707846"/>
          </a:xfrm>
          <a:prstGeom prst="rect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MANAGING MASS CASUALTIES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8D21C37-8C56-94FE-AC2B-45DFDC4DDB90}"/>
              </a:ext>
            </a:extLst>
          </p:cNvPr>
          <p:cNvSpPr txBox="1"/>
          <p:nvPr/>
        </p:nvSpPr>
        <p:spPr>
          <a:xfrm>
            <a:off x="6095999" y="5510941"/>
            <a:ext cx="5833871" cy="83099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27316F"/>
                </a:solidFill>
              </a:rPr>
              <a:t>Roberto Faccincani</a:t>
            </a:r>
          </a:p>
          <a:p>
            <a:pPr algn="ctr"/>
            <a:r>
              <a:rPr lang="it-IT" sz="1600" b="1" i="1" dirty="0">
                <a:solidFill>
                  <a:srgbClr val="27316F"/>
                </a:solidFill>
              </a:rPr>
              <a:t>Head, Major </a:t>
            </a:r>
            <a:r>
              <a:rPr lang="it-IT" sz="1600" b="1" i="1" dirty="0" err="1">
                <a:solidFill>
                  <a:srgbClr val="27316F"/>
                </a:solidFill>
              </a:rPr>
              <a:t>Incidents</a:t>
            </a:r>
            <a:r>
              <a:rPr lang="it-IT" sz="1600" b="1" i="1" dirty="0">
                <a:solidFill>
                  <a:srgbClr val="27316F"/>
                </a:solidFill>
              </a:rPr>
              <a:t> and Mass </a:t>
            </a:r>
            <a:r>
              <a:rPr lang="it-IT" sz="1600" b="1" i="1" dirty="0" err="1">
                <a:solidFill>
                  <a:srgbClr val="27316F"/>
                </a:solidFill>
              </a:rPr>
              <a:t>Gatherings</a:t>
            </a:r>
            <a:r>
              <a:rPr lang="it-IT" sz="1600" b="1" i="1" dirty="0">
                <a:solidFill>
                  <a:srgbClr val="27316F"/>
                </a:solidFill>
              </a:rPr>
              <a:t> Department</a:t>
            </a:r>
            <a:br>
              <a:rPr lang="it-IT" sz="1600" b="1" i="1" dirty="0">
                <a:solidFill>
                  <a:srgbClr val="27316F"/>
                </a:solidFill>
              </a:rPr>
            </a:br>
            <a:r>
              <a:rPr lang="it-IT" sz="1600" b="1" i="1" dirty="0">
                <a:solidFill>
                  <a:srgbClr val="27316F"/>
                </a:solidFill>
              </a:rPr>
              <a:t>AREU Lombardia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9DFCA8A-FD8E-A217-7F0D-8CCDB67A2342}"/>
              </a:ext>
            </a:extLst>
          </p:cNvPr>
          <p:cNvSpPr txBox="1"/>
          <p:nvPr/>
        </p:nvSpPr>
        <p:spPr>
          <a:xfrm>
            <a:off x="3048000" y="329688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BDAF3ED-75ED-E2A2-76A4-733F9F9286D2}"/>
              </a:ext>
            </a:extLst>
          </p:cNvPr>
          <p:cNvSpPr txBox="1"/>
          <p:nvPr/>
        </p:nvSpPr>
        <p:spPr>
          <a:xfrm>
            <a:off x="262128" y="3429000"/>
            <a:ext cx="5833871" cy="101566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Day 1 – January 30, 2026</a:t>
            </a:r>
          </a:p>
          <a:p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09.10-09.30</a:t>
            </a:r>
          </a:p>
          <a:p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Session 1: General Considerations and Initial Workup</a:t>
            </a:r>
            <a:endParaRPr lang="it-IT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magine 7" descr="Immagine che contiene testo, schermata, software, Icona del computer&#10;&#10;Il contenuto generato dall'IA potrebbe non essere corretto.">
            <a:extLst>
              <a:ext uri="{FF2B5EF4-FFF2-40B4-BE49-F238E27FC236}">
                <a16:creationId xmlns:a16="http://schemas.microsoft.com/office/drawing/2014/main" id="{F855FE1D-5D8B-A2F7-55D2-DDA4B0F644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567" t="17618" r="47231" b="7525"/>
          <a:stretch>
            <a:fillRect/>
          </a:stretch>
        </p:blipFill>
        <p:spPr>
          <a:xfrm>
            <a:off x="8509886" y="2850"/>
            <a:ext cx="3682114" cy="513362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1349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0112DEB6-980A-84AF-71D6-6EE494665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" descr="Immagine che contiene testo&#10;&#10;Descrizione generata automaticamente">
            <a:extLst>
              <a:ext uri="{FF2B5EF4-FFF2-40B4-BE49-F238E27FC236}">
                <a16:creationId xmlns:a16="http://schemas.microsoft.com/office/drawing/2014/main" id="{808CF889-4006-2B13-94D8-1959622EA07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5265"/>
            <a:ext cx="2037069" cy="816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C781AE5-706D-9E06-F6B3-C413520CA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74" y="2115899"/>
            <a:ext cx="2165132" cy="15310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Freccia a destra 22">
            <a:extLst>
              <a:ext uri="{FF2B5EF4-FFF2-40B4-BE49-F238E27FC236}">
                <a16:creationId xmlns:a16="http://schemas.microsoft.com/office/drawing/2014/main" id="{B606D35F-6546-1B93-AB39-A1589F580F42}"/>
              </a:ext>
            </a:extLst>
          </p:cNvPr>
          <p:cNvSpPr/>
          <p:nvPr/>
        </p:nvSpPr>
        <p:spPr>
          <a:xfrm>
            <a:off x="2915476" y="2639100"/>
            <a:ext cx="978408" cy="4846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2C7A81A9-C749-AFB7-D0B1-C384E854D1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364" t="29389" r="25286" b="19170"/>
          <a:stretch>
            <a:fillRect/>
          </a:stretch>
        </p:blipFill>
        <p:spPr>
          <a:xfrm>
            <a:off x="4199328" y="2049507"/>
            <a:ext cx="1591228" cy="8319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F7A05DB-DD45-E783-6CB0-39243FFAE2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9283" y="2998308"/>
            <a:ext cx="1426029" cy="10695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0B339AB-AF1F-2962-AB86-E20A270459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4037" y="1079771"/>
            <a:ext cx="1636519" cy="876520"/>
          </a:xfrm>
          <a:prstGeom prst="rect">
            <a:avLst/>
          </a:prstGeom>
        </p:spPr>
      </p:pic>
      <p:sp>
        <p:nvSpPr>
          <p:cNvPr id="3" name="Google Shape;97;p1">
            <a:extLst>
              <a:ext uri="{FF2B5EF4-FFF2-40B4-BE49-F238E27FC236}">
                <a16:creationId xmlns:a16="http://schemas.microsoft.com/office/drawing/2014/main" id="{49EAA59A-648A-CA90-2F0C-E1F3294740FE}"/>
              </a:ext>
            </a:extLst>
          </p:cNvPr>
          <p:cNvSpPr txBox="1"/>
          <p:nvPr/>
        </p:nvSpPr>
        <p:spPr>
          <a:xfrm>
            <a:off x="6096000" y="1652340"/>
            <a:ext cx="2218830" cy="1631175"/>
          </a:xfrm>
          <a:prstGeom prst="rect">
            <a:avLst/>
          </a:prstGeom>
          <a:solidFill>
            <a:srgbClr val="8DA9DB"/>
          </a:solidFill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Non </a:t>
            </a:r>
            <a:r>
              <a:rPr lang="it-IT" sz="2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conventional</a:t>
            </a:r>
            <a:r>
              <a:rPr lang="it-IT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AREU </a:t>
            </a:r>
            <a:r>
              <a:rPr lang="it-IT" sz="2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resources</a:t>
            </a:r>
            <a:endParaRPr lang="it-IT" sz="2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USAR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NBCR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DECON</a:t>
            </a:r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85D424A7-1E53-0766-1795-DEF3A0B288EE}"/>
              </a:ext>
            </a:extLst>
          </p:cNvPr>
          <p:cNvSpPr/>
          <p:nvPr/>
        </p:nvSpPr>
        <p:spPr>
          <a:xfrm>
            <a:off x="2966857" y="4157236"/>
            <a:ext cx="978408" cy="4846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Google Shape;97;p1">
            <a:extLst>
              <a:ext uri="{FF2B5EF4-FFF2-40B4-BE49-F238E27FC236}">
                <a16:creationId xmlns:a16="http://schemas.microsoft.com/office/drawing/2014/main" id="{CA1BF4CE-7728-F0C0-DA8E-DD45C0B0213C}"/>
              </a:ext>
            </a:extLst>
          </p:cNvPr>
          <p:cNvSpPr txBox="1"/>
          <p:nvPr/>
        </p:nvSpPr>
        <p:spPr>
          <a:xfrm>
            <a:off x="4147012" y="4199518"/>
            <a:ext cx="2218830" cy="400069"/>
          </a:xfrm>
          <a:prstGeom prst="rect">
            <a:avLst/>
          </a:prstGeom>
          <a:solidFill>
            <a:srgbClr val="8DA9DB"/>
          </a:solidFill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Non-</a:t>
            </a:r>
            <a:r>
              <a:rPr lang="it-IT" sz="2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medical</a:t>
            </a:r>
            <a:r>
              <a:rPr lang="it-IT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DE31F56-D74E-8DAE-416C-D285EF3AB3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8115" y="3803398"/>
            <a:ext cx="1651559" cy="110103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9721C54-280F-1FA3-6F80-044EEF20AC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9873" y="3803398"/>
            <a:ext cx="1640012" cy="10933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3A0D75E2-F5BC-2D87-F60A-DE7FBF4807EB}"/>
              </a:ext>
            </a:extLst>
          </p:cNvPr>
          <p:cNvSpPr/>
          <p:nvPr/>
        </p:nvSpPr>
        <p:spPr>
          <a:xfrm>
            <a:off x="2966857" y="5391337"/>
            <a:ext cx="978408" cy="48463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2A5AB05-84F1-0ABB-B782-98CF091743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4037" y="4878775"/>
            <a:ext cx="1316517" cy="12736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Google Shape;97;p1">
            <a:extLst>
              <a:ext uri="{FF2B5EF4-FFF2-40B4-BE49-F238E27FC236}">
                <a16:creationId xmlns:a16="http://schemas.microsoft.com/office/drawing/2014/main" id="{672BF216-F858-9C59-F355-3CF2A117A175}"/>
              </a:ext>
            </a:extLst>
          </p:cNvPr>
          <p:cNvSpPr txBox="1"/>
          <p:nvPr/>
        </p:nvSpPr>
        <p:spPr>
          <a:xfrm>
            <a:off x="5790556" y="5315554"/>
            <a:ext cx="2218830" cy="707846"/>
          </a:xfrm>
          <a:prstGeom prst="rect">
            <a:avLst/>
          </a:prstGeom>
          <a:solidFill>
            <a:srgbClr val="8DA9DB"/>
          </a:solidFill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Hospital </a:t>
            </a:r>
            <a:r>
              <a:rPr lang="it-IT" sz="2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disaster</a:t>
            </a:r>
            <a:r>
              <a:rPr lang="it-IT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plan </a:t>
            </a:r>
          </a:p>
        </p:txBody>
      </p:sp>
      <p:sp>
        <p:nvSpPr>
          <p:cNvPr id="15" name="Google Shape;97;p1">
            <a:extLst>
              <a:ext uri="{FF2B5EF4-FFF2-40B4-BE49-F238E27FC236}">
                <a16:creationId xmlns:a16="http://schemas.microsoft.com/office/drawing/2014/main" id="{6FD6766A-3119-80D7-A47E-D8502435428B}"/>
              </a:ext>
            </a:extLst>
          </p:cNvPr>
          <p:cNvSpPr txBox="1"/>
          <p:nvPr/>
        </p:nvSpPr>
        <p:spPr>
          <a:xfrm>
            <a:off x="8758552" y="5468340"/>
            <a:ext cx="2218830" cy="400069"/>
          </a:xfrm>
          <a:prstGeom prst="rect">
            <a:avLst/>
          </a:prstGeom>
          <a:solidFill>
            <a:srgbClr val="8DA9DB"/>
          </a:solidFill>
          <a:ln>
            <a:solidFill>
              <a:schemeClr val="accent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PEMAF</a:t>
            </a:r>
          </a:p>
        </p:txBody>
      </p:sp>
    </p:spTree>
    <p:extLst>
      <p:ext uri="{BB962C8B-B14F-4D97-AF65-F5344CB8AC3E}">
        <p14:creationId xmlns:p14="http://schemas.microsoft.com/office/powerpoint/2010/main" val="30285071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 animBg="1"/>
      <p:bldP spid="6" grpId="0" animBg="1"/>
      <p:bldP spid="7" grpId="0" animBg="1"/>
      <p:bldP spid="12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84B64-8D2A-8D39-FD04-6647AA7C4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A06B2FED-A3B4-BF8D-8ABF-18DF4D6D33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250" t="19500" r="14875" b="11667"/>
          <a:stretch>
            <a:fillRect/>
          </a:stretch>
        </p:blipFill>
        <p:spPr>
          <a:xfrm>
            <a:off x="5783580" y="2253523"/>
            <a:ext cx="6408420" cy="401011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8308F0E-D247-D472-2D15-15EEEDD504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780" b="26743"/>
          <a:stretch>
            <a:fillRect/>
          </a:stretch>
        </p:blipFill>
        <p:spPr>
          <a:xfrm>
            <a:off x="3177480" y="5058458"/>
            <a:ext cx="2538438" cy="1205182"/>
          </a:xfrm>
          <a:prstGeom prst="rect">
            <a:avLst/>
          </a:prstGeom>
        </p:spPr>
      </p:pic>
      <p:pic>
        <p:nvPicPr>
          <p:cNvPr id="9" name="Immagine 8" descr="Immagine che contiene aria aperta, vigile del fuoco, cielo, albero&#10;&#10;Il contenuto generato dall'IA potrebbe non essere corretto.">
            <a:extLst>
              <a:ext uri="{FF2B5EF4-FFF2-40B4-BE49-F238E27FC236}">
                <a16:creationId xmlns:a16="http://schemas.microsoft.com/office/drawing/2014/main" id="{0A5FA0FF-19FE-B77F-5827-47E79EDFDF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083" t="22500" r="25042" b="44500"/>
          <a:stretch>
            <a:fillRect/>
          </a:stretch>
        </p:blipFill>
        <p:spPr>
          <a:xfrm>
            <a:off x="9074450" y="4505022"/>
            <a:ext cx="3117550" cy="175861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F997730-F99F-EED7-BE67-02280AD08D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7587" t="14167" r="32953" b="54647"/>
          <a:stretch>
            <a:fillRect/>
          </a:stretch>
        </p:blipFill>
        <p:spPr>
          <a:xfrm>
            <a:off x="11122255" y="4583672"/>
            <a:ext cx="1069745" cy="800659"/>
          </a:xfrm>
          <a:prstGeom prst="rect">
            <a:avLst/>
          </a:prstGeom>
        </p:spPr>
      </p:pic>
      <p:pic>
        <p:nvPicPr>
          <p:cNvPr id="11" name="Immagine 10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81469571-C2E7-112A-F75F-7F6465652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3302" y="5254030"/>
            <a:ext cx="755125" cy="503488"/>
          </a:xfrm>
          <a:prstGeom prst="rect">
            <a:avLst/>
          </a:prstGeom>
        </p:spPr>
      </p:pic>
      <p:pic>
        <p:nvPicPr>
          <p:cNvPr id="4" name="Immagine 3" descr="Immagine che contiene aria aperta, persona, vestiti, cielo&#10;&#10;Il contenuto generato dall'IA potrebbe non essere corretto.">
            <a:extLst>
              <a:ext uri="{FF2B5EF4-FFF2-40B4-BE49-F238E27FC236}">
                <a16:creationId xmlns:a16="http://schemas.microsoft.com/office/drawing/2014/main" id="{579F3CE7-AC0C-25B7-01AE-8350330948C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730" t="19947" r="3968" b="39389"/>
          <a:stretch>
            <a:fillRect/>
          </a:stretch>
        </p:blipFill>
        <p:spPr>
          <a:xfrm rot="5400000">
            <a:off x="-641502" y="1158548"/>
            <a:ext cx="3552839" cy="1401724"/>
          </a:xfrm>
          <a:prstGeom prst="rect">
            <a:avLst/>
          </a:prstGeom>
        </p:spPr>
      </p:pic>
      <p:pic>
        <p:nvPicPr>
          <p:cNvPr id="12" name="Immagine 11" descr="Immagine che contiene aria aperta, vestiti, persona, albero&#10;&#10;Il contenuto generato dall'IA potrebbe non essere corretto.">
            <a:extLst>
              <a:ext uri="{FF2B5EF4-FFF2-40B4-BE49-F238E27FC236}">
                <a16:creationId xmlns:a16="http://schemas.microsoft.com/office/drawing/2014/main" id="{5443EC69-012E-E572-FC8A-83ED9E6278F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0635" t="18889" b="35820"/>
          <a:stretch>
            <a:fillRect/>
          </a:stretch>
        </p:blipFill>
        <p:spPr>
          <a:xfrm rot="5400000">
            <a:off x="985056" y="1184181"/>
            <a:ext cx="3552839" cy="1350458"/>
          </a:xfrm>
          <a:prstGeom prst="rect">
            <a:avLst/>
          </a:prstGeom>
        </p:spPr>
      </p:pic>
      <p:pic>
        <p:nvPicPr>
          <p:cNvPr id="14" name="Immagine 13" descr="Immagine che contiene aria aperta, vestiti, persona, elmetto&#10;&#10;Il contenuto generato dall'IA potrebbe non essere corretto.">
            <a:extLst>
              <a:ext uri="{FF2B5EF4-FFF2-40B4-BE49-F238E27FC236}">
                <a16:creationId xmlns:a16="http://schemas.microsoft.com/office/drawing/2014/main" id="{922F467E-B307-8117-CE8C-EA42E78EA48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0715" r="53416"/>
          <a:stretch>
            <a:fillRect/>
          </a:stretch>
        </p:blipFill>
        <p:spPr>
          <a:xfrm>
            <a:off x="3717291" y="82990"/>
            <a:ext cx="1699160" cy="3552840"/>
          </a:xfrm>
          <a:prstGeom prst="rect">
            <a:avLst/>
          </a:prstGeom>
        </p:spPr>
      </p:pic>
      <p:pic>
        <p:nvPicPr>
          <p:cNvPr id="16" name="Immagine 15" descr="Immagine che contiene aria aperta, vestiti, persona, vigile del fuoco&#10;&#10;Il contenuto generato dall'IA potrebbe non essere corretto.">
            <a:extLst>
              <a:ext uri="{FF2B5EF4-FFF2-40B4-BE49-F238E27FC236}">
                <a16:creationId xmlns:a16="http://schemas.microsoft.com/office/drawing/2014/main" id="{E6B3AA1C-1879-D292-0100-745600E072B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4920" t="30529" r="11270" b="26932"/>
          <a:stretch>
            <a:fillRect/>
          </a:stretch>
        </p:blipFill>
        <p:spPr>
          <a:xfrm rot="5400000">
            <a:off x="279582" y="2959580"/>
            <a:ext cx="3552841" cy="1352502"/>
          </a:xfrm>
          <a:prstGeom prst="rect">
            <a:avLst/>
          </a:prstGeom>
        </p:spPr>
      </p:pic>
      <p:pic>
        <p:nvPicPr>
          <p:cNvPr id="18" name="Immagine 17" descr="Immagine che contiene aria aperta, vestiti, persona, Veicolo terrestre&#10;&#10;Il contenuto generato dall'IA potrebbe non essere corretto.">
            <a:extLst>
              <a:ext uri="{FF2B5EF4-FFF2-40B4-BE49-F238E27FC236}">
                <a16:creationId xmlns:a16="http://schemas.microsoft.com/office/drawing/2014/main" id="{ECE59291-775C-117C-03B3-50B960F8A74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0918" t="6984" r="35119"/>
          <a:stretch>
            <a:fillRect/>
          </a:stretch>
        </p:blipFill>
        <p:spPr>
          <a:xfrm>
            <a:off x="3038941" y="1859410"/>
            <a:ext cx="2238971" cy="355284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04768CA-2A91-7D05-2344-52BD0F79702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7310" b="7068"/>
          <a:stretch>
            <a:fillRect/>
          </a:stretch>
        </p:blipFill>
        <p:spPr>
          <a:xfrm>
            <a:off x="331141" y="5125123"/>
            <a:ext cx="2401114" cy="115680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8F34EF5-0E38-0022-014C-F401EFD4C5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83580" y="476929"/>
            <a:ext cx="1983920" cy="132261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BA8BFD0-C0A0-AF5E-A80B-AE503B4E9170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26841" b="27700"/>
          <a:stretch>
            <a:fillRect/>
          </a:stretch>
        </p:blipFill>
        <p:spPr>
          <a:xfrm>
            <a:off x="9764486" y="624247"/>
            <a:ext cx="2261283" cy="1027975"/>
          </a:xfrm>
          <a:prstGeom prst="rect">
            <a:avLst/>
          </a:prstGeom>
        </p:spPr>
      </p:pic>
      <p:pic>
        <p:nvPicPr>
          <p:cNvPr id="7" name="Immagine 6" descr="Immagine che contiene vestiti, persona, Lavoro, abbigliamento da lavoro&#10;&#10;Il contenuto generato dall'IA potrebbe non essere corretto.">
            <a:extLst>
              <a:ext uri="{FF2B5EF4-FFF2-40B4-BE49-F238E27FC236}">
                <a16:creationId xmlns:a16="http://schemas.microsoft.com/office/drawing/2014/main" id="{54E0312A-85D5-9279-9343-D894F17B4A74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b="11905"/>
          <a:stretch>
            <a:fillRect/>
          </a:stretch>
        </p:blipFill>
        <p:spPr>
          <a:xfrm>
            <a:off x="6023124" y="1958672"/>
            <a:ext cx="4756150" cy="224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F5AEE-3C0B-5A4C-97D8-89CB384F8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394C185-FCE4-82CD-BEE5-87E5C3C5D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071" y="627645"/>
            <a:ext cx="8327858" cy="560271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" name="Immagine 1" descr="Immagine che contiene testo, Rettangolo, schermata, menu&#10;&#10;Il contenuto generato dall'IA potrebbe non essere corretto.">
            <a:extLst>
              <a:ext uri="{FF2B5EF4-FFF2-40B4-BE49-F238E27FC236}">
                <a16:creationId xmlns:a16="http://schemas.microsoft.com/office/drawing/2014/main" id="{5542961F-77AD-E232-F1A7-C80804F0BC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49" t="3651" r="6149" b="6826"/>
          <a:stretch>
            <a:fillRect/>
          </a:stretch>
        </p:blipFill>
        <p:spPr>
          <a:xfrm>
            <a:off x="4161767" y="1981200"/>
            <a:ext cx="3868466" cy="289560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3338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6F80F-86E6-2D8D-11CB-33E9C1DC9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vestiti, Viso umano, testo, tavolo&#10;&#10;Il contenuto generato dall'IA potrebbe non essere corretto.">
            <a:extLst>
              <a:ext uri="{FF2B5EF4-FFF2-40B4-BE49-F238E27FC236}">
                <a16:creationId xmlns:a16="http://schemas.microsoft.com/office/drawing/2014/main" id="{6C6A6297-5F77-0A45-E465-454FAE56A7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3016"/>
          <a:stretch>
            <a:fillRect/>
          </a:stretch>
        </p:blipFill>
        <p:spPr>
          <a:xfrm>
            <a:off x="0" y="-24922"/>
            <a:ext cx="4114800" cy="3476325"/>
          </a:xfrm>
          <a:prstGeom prst="rect">
            <a:avLst/>
          </a:prstGeom>
        </p:spPr>
      </p:pic>
      <p:pic>
        <p:nvPicPr>
          <p:cNvPr id="6" name="Immagine 5" descr="Immagine che contiene interno, muro, arredo, tavolo&#10;&#10;Il contenuto generato dall'IA potrebbe non essere corretto.">
            <a:extLst>
              <a:ext uri="{FF2B5EF4-FFF2-40B4-BE49-F238E27FC236}">
                <a16:creationId xmlns:a16="http://schemas.microsoft.com/office/drawing/2014/main" id="{884B4920-3B4F-AB52-E2DE-530A87BB71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9643" b="13016"/>
          <a:stretch>
            <a:fillRect/>
          </a:stretch>
        </p:blipFill>
        <p:spPr>
          <a:xfrm>
            <a:off x="4114800" y="0"/>
            <a:ext cx="4223677" cy="3429000"/>
          </a:xfrm>
          <a:prstGeom prst="rect">
            <a:avLst/>
          </a:prstGeom>
        </p:spPr>
      </p:pic>
      <p:pic>
        <p:nvPicPr>
          <p:cNvPr id="5" name="Immagine 4" descr="Immagine che contiene testo, schermata, software, Icona del computer&#10;&#10;Il contenuto generato dall'IA potrebbe non essere corretto.">
            <a:extLst>
              <a:ext uri="{FF2B5EF4-FFF2-40B4-BE49-F238E27FC236}">
                <a16:creationId xmlns:a16="http://schemas.microsoft.com/office/drawing/2014/main" id="{D3073019-4D4F-2FFF-6374-435C3CFF3F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428" t="24604" r="23215" b="25396"/>
          <a:stretch>
            <a:fillRect/>
          </a:stretch>
        </p:blipFill>
        <p:spPr>
          <a:xfrm>
            <a:off x="5442857" y="914400"/>
            <a:ext cx="6749143" cy="3429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Immagine 7" descr="Immagine che contiene testo, schermata, software, numero&#10;&#10;Il contenuto generato dall'IA potrebbe non essere corretto.">
            <a:extLst>
              <a:ext uri="{FF2B5EF4-FFF2-40B4-BE49-F238E27FC236}">
                <a16:creationId xmlns:a16="http://schemas.microsoft.com/office/drawing/2014/main" id="{05B2B069-5FA1-9C74-B112-ADC46DA909A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75" t="43968" r="11518" b="47143"/>
          <a:stretch>
            <a:fillRect/>
          </a:stretch>
        </p:blipFill>
        <p:spPr>
          <a:xfrm>
            <a:off x="156482" y="4550229"/>
            <a:ext cx="11879035" cy="68580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84697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D770591F-BA45-63A9-577D-F8A8BF5BF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" descr="Immagine che contiene testo&#10;&#10;Descrizione generata automaticamente">
            <a:extLst>
              <a:ext uri="{FF2B5EF4-FFF2-40B4-BE49-F238E27FC236}">
                <a16:creationId xmlns:a16="http://schemas.microsoft.com/office/drawing/2014/main" id="{D6E69816-A97E-FDC9-113F-5FE1E9FD55D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5265"/>
            <a:ext cx="2037069" cy="816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B755ED1-3E21-8277-1D34-537585CBD7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222" b="9683"/>
          <a:stretch>
            <a:fillRect/>
          </a:stretch>
        </p:blipFill>
        <p:spPr>
          <a:xfrm>
            <a:off x="0" y="838200"/>
            <a:ext cx="12192000" cy="535577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E504D7C-3C5C-76C7-D467-EC87BE6002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885" y="76442"/>
            <a:ext cx="5944115" cy="446265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99BF6BE-FED7-FC50-5969-E2F1EE1F4C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9903" y="265435"/>
            <a:ext cx="5950212" cy="427366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BD3A012-A149-64C4-71AA-D7EACC68AE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0125" y="1291113"/>
            <a:ext cx="5767174" cy="38207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79E660B-3A41-A405-49E1-EE23D907AF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485" y="2623783"/>
            <a:ext cx="6044524" cy="339601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178812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8DC809C6-29FD-919B-9CB4-BD470AA07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" descr="Immagine che contiene testo&#10;&#10;Descrizione generata automaticamente">
            <a:extLst>
              <a:ext uri="{FF2B5EF4-FFF2-40B4-BE49-F238E27FC236}">
                <a16:creationId xmlns:a16="http://schemas.microsoft.com/office/drawing/2014/main" id="{B68D51EF-ABC7-4D4A-2CB8-79577902BC8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5265"/>
            <a:ext cx="2037069" cy="816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ACBAEDF-38FA-8BE2-DC2F-AB0C276AA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902" y="1054402"/>
            <a:ext cx="6328196" cy="4749196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95328317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0C078BDA-2A17-F567-484D-B9083E850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AEB0B098-70E6-3DCB-7281-8F713909BE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3" y="157653"/>
            <a:ext cx="1445057" cy="9644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D2FFA9B-F094-F038-650C-5B4724E1C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372" y="450846"/>
            <a:ext cx="7279255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20563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0513" y="3429000"/>
            <a:ext cx="4526280" cy="3227514"/>
          </a:xfrm>
          <a:ln>
            <a:solidFill>
              <a:srgbClr val="002060"/>
            </a:solidFill>
          </a:ln>
        </p:spPr>
        <p:txBody>
          <a:bodyPr/>
          <a:lstStyle/>
          <a:p>
            <a:r>
              <a:rPr lang="it-IT" dirty="0"/>
              <a:t>Grazie</a:t>
            </a:r>
          </a:p>
        </p:txBody>
      </p:sp>
      <p:pic>
        <p:nvPicPr>
          <p:cNvPr id="2" name="Immagine 1" descr="Immagine che contiene testo, schermata, poster, persona&#10;&#10;Il contenuto generato dall'IA potrebbe non essere corretto.">
            <a:extLst>
              <a:ext uri="{FF2B5EF4-FFF2-40B4-BE49-F238E27FC236}">
                <a16:creationId xmlns:a16="http://schemas.microsoft.com/office/drawing/2014/main" id="{E71BBEE8-0FC2-C754-1202-482FA08738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2" b="2154"/>
          <a:stretch>
            <a:fillRect/>
          </a:stretch>
        </p:blipFill>
        <p:spPr>
          <a:xfrm>
            <a:off x="0" y="0"/>
            <a:ext cx="4999815" cy="6858000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476669CE-60AE-0F18-5AB5-1AC5D38DCE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6514" y="163287"/>
            <a:ext cx="5225142" cy="316469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lnSpc>
                <a:spcPts val="3300"/>
              </a:lnSpc>
              <a:buChar char="•"/>
              <a:defRPr sz="200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lnSpc>
                <a:spcPts val="3300"/>
              </a:lnSpc>
              <a:buFont typeface="Times" panose="02020603050405020304" pitchFamily="18" charset="0"/>
              <a:buChar char="•"/>
              <a:defRPr sz="2000" i="1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lnSpc>
                <a:spcPts val="3300"/>
              </a:lnSpc>
              <a:buChar char="•"/>
              <a:defRPr sz="200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lnSpc>
                <a:spcPts val="3300"/>
              </a:lnSpc>
              <a:buFont typeface="Times" panose="02020603050405020304" pitchFamily="18" charset="0"/>
              <a:buChar char="•"/>
              <a:defRPr sz="2000" i="1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lnSpc>
                <a:spcPts val="3300"/>
              </a:lnSpc>
              <a:defRPr sz="200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ts val="33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sv-SE" altLang="it-IT" sz="2400" b="1" kern="1200" dirty="0">
                <a:solidFill>
                  <a:srgbClr val="000066"/>
                </a:solidFill>
              </a:rPr>
              <a:t>Il sistema di simulazione MACSIM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sv-SE" altLang="it-IT" sz="2400" b="1" kern="1200" dirty="0">
                <a:solidFill>
                  <a:srgbClr val="000066"/>
                </a:solidFill>
              </a:rPr>
              <a:t>MAss Casualty SIMulation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sv-SE" altLang="it-IT" sz="2400" b="1" kern="1200" dirty="0">
              <a:solidFill>
                <a:srgbClr val="000066"/>
              </a:solidFill>
            </a:endParaRP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sv-SE" altLang="it-IT" sz="2400" b="1" kern="1200" dirty="0">
                <a:solidFill>
                  <a:srgbClr val="000066"/>
                </a:solidFill>
              </a:rPr>
              <a:t>https://www.macsim.se/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sv-SE" altLang="it-IT" sz="2400" b="1" kern="1200" dirty="0">
              <a:solidFill>
                <a:srgbClr val="000066"/>
              </a:solidFill>
            </a:endParaRP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sv-SE" altLang="it-IT" sz="2400" b="1" kern="1200" dirty="0">
                <a:solidFill>
                  <a:srgbClr val="000066"/>
                </a:solidFill>
              </a:rPr>
              <a:t>https://mrmi.eu/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sv-SE" altLang="it-IT" sz="2400" b="1" kern="1200" dirty="0">
              <a:solidFill>
                <a:srgbClr val="000066"/>
              </a:solidFill>
            </a:endParaRP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sv-SE" altLang="it-IT" sz="2400" b="1" kern="1200" dirty="0">
              <a:solidFill>
                <a:srgbClr val="000066"/>
              </a:solidFill>
            </a:endParaRP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sv-SE" altLang="it-IT" sz="2400" b="1" kern="1200" dirty="0">
                <a:solidFill>
                  <a:srgbClr val="000066"/>
                </a:solidFill>
              </a:rPr>
              <a:t>r.faccincani@areu.lombardia.it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425F9-A23F-CC45-1331-3B2FFB4E2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8F12330-6D37-BA7A-D35F-741B83EEE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499" y="121653"/>
            <a:ext cx="8779001" cy="615749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256271DC-1247-B4BD-F017-7B38A803FB17}"/>
              </a:ext>
            </a:extLst>
          </p:cNvPr>
          <p:cNvSpPr/>
          <p:nvPr/>
        </p:nvSpPr>
        <p:spPr>
          <a:xfrm>
            <a:off x="1706499" y="2743200"/>
            <a:ext cx="2519955" cy="914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144C78C-D6A6-E540-2F93-2E1B2DA22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83" y="3878221"/>
            <a:ext cx="4970785" cy="218030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802AD598-3B25-F170-360C-BAE816C2445B}"/>
              </a:ext>
            </a:extLst>
          </p:cNvPr>
          <p:cNvSpPr/>
          <p:nvPr/>
        </p:nvSpPr>
        <p:spPr>
          <a:xfrm>
            <a:off x="1870623" y="897014"/>
            <a:ext cx="2519955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0BA57741-0508-6735-D576-9342F48805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750" b="16037"/>
          <a:stretch/>
        </p:blipFill>
        <p:spPr>
          <a:xfrm>
            <a:off x="165424" y="99275"/>
            <a:ext cx="5740400" cy="307308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BEEF56F-253E-0150-A336-044F695952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115" y="3240778"/>
            <a:ext cx="4108085" cy="3081064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D90ADC5D-38BD-A001-06FB-51E50D107DF0}"/>
              </a:ext>
            </a:extLst>
          </p:cNvPr>
          <p:cNvSpPr/>
          <p:nvPr/>
        </p:nvSpPr>
        <p:spPr>
          <a:xfrm>
            <a:off x="7463191" y="78958"/>
            <a:ext cx="2519955" cy="7374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7" name="Immagine 16" descr="Immagine che contiene aria aperta, vestiti, vigile del fuoco, Operaio&#10;&#10;Il contenuto generato dall'IA potrebbe non essere corretto.">
            <a:extLst>
              <a:ext uri="{FF2B5EF4-FFF2-40B4-BE49-F238E27FC236}">
                <a16:creationId xmlns:a16="http://schemas.microsoft.com/office/drawing/2014/main" id="{FFD940FE-9D0F-C624-7D7E-ECC61402D8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482" y="0"/>
            <a:ext cx="4401693" cy="3301270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05D239E7-E924-C01F-1356-47E18154BCEC}"/>
              </a:ext>
            </a:extLst>
          </p:cNvPr>
          <p:cNvSpPr/>
          <p:nvPr/>
        </p:nvSpPr>
        <p:spPr>
          <a:xfrm>
            <a:off x="7463191" y="985478"/>
            <a:ext cx="2519955" cy="7374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" name="Immagine 9" descr="Immagine che contiene vestiti, persona, interno, muro&#10;&#10;Il contenuto generato dall'IA potrebbe non essere corretto.">
            <a:extLst>
              <a:ext uri="{FF2B5EF4-FFF2-40B4-BE49-F238E27FC236}">
                <a16:creationId xmlns:a16="http://schemas.microsoft.com/office/drawing/2014/main" id="{6C54059E-044D-2BBF-F8D7-0717964291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307" y="2454671"/>
            <a:ext cx="4401694" cy="3301270"/>
          </a:xfrm>
          <a:prstGeom prst="rect">
            <a:avLst/>
          </a:prstGeom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33B38D14-2968-B10F-7A92-9352EA792C80}"/>
              </a:ext>
            </a:extLst>
          </p:cNvPr>
          <p:cNvSpPr/>
          <p:nvPr/>
        </p:nvSpPr>
        <p:spPr>
          <a:xfrm>
            <a:off x="7450373" y="5563023"/>
            <a:ext cx="2519955" cy="7374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D65A8DC-2F0C-2E73-F497-31D36439B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595" y="3865301"/>
            <a:ext cx="5287580" cy="299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923553DD-A1E9-872F-5CBC-CBAFB4858E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8650" y="3865301"/>
            <a:ext cx="4705174" cy="29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9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8" grpId="0" animBg="1"/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EF5C6-1C7B-6DC4-9F0C-3C93372D0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A81EE65-AABE-EB88-694F-D86C170DB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321" y="78957"/>
            <a:ext cx="9559357" cy="6700085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920C7813-1FC0-726E-F788-280B12ECD3A0}"/>
              </a:ext>
            </a:extLst>
          </p:cNvPr>
          <p:cNvSpPr/>
          <p:nvPr/>
        </p:nvSpPr>
        <p:spPr>
          <a:xfrm>
            <a:off x="8170762" y="3060263"/>
            <a:ext cx="2519955" cy="7374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1ED446FD-21D4-4FB2-F284-553A0A943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57324" cy="4041998"/>
          </a:xfrm>
          <a:prstGeom prst="rect">
            <a:avLst/>
          </a:prstGeom>
          <a:ln w="3175">
            <a:solidFill>
              <a:srgbClr val="002060"/>
            </a:solidFill>
          </a:ln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99FA5CE3-B1D0-8B2E-7FC9-C19DF288A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714" y="2505079"/>
            <a:ext cx="6523285" cy="4352921"/>
          </a:xfrm>
          <a:prstGeom prst="rect">
            <a:avLst/>
          </a:prstGeom>
          <a:ln w="3175">
            <a:solidFill>
              <a:schemeClr val="tx2"/>
            </a:solidFill>
          </a:ln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8A8AF2C1-F0C2-29C9-4E65-96BD298F5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8713" y="-1"/>
            <a:ext cx="6523286" cy="490399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F0C63FB5-E010-D9D3-5BAF-86C1C1367F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2950029"/>
            <a:ext cx="6959146" cy="390797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B5192F5F-4E94-685A-8A2F-35A6DFD64C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-18386"/>
            <a:ext cx="6742760" cy="4505334"/>
          </a:xfrm>
          <a:prstGeom prst="rect">
            <a:avLst/>
          </a:prstGeom>
          <a:ln w="3175">
            <a:solidFill>
              <a:srgbClr val="002060"/>
            </a:solidFill>
          </a:ln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E76148AF-BD41-D27A-D00B-B7C01D569E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8062" y="-19321"/>
            <a:ext cx="5153200" cy="6877320"/>
          </a:xfrm>
          <a:prstGeom prst="rect">
            <a:avLst/>
          </a:prstGeom>
        </p:spPr>
      </p:pic>
      <p:pic>
        <p:nvPicPr>
          <p:cNvPr id="30" name="Immagine 29" descr="Immagine che contiene vestiti, persona, interno, uomo&#10;&#10;Il contenuto generato dall'IA potrebbe non essere corretto.">
            <a:extLst>
              <a:ext uri="{FF2B5EF4-FFF2-40B4-BE49-F238E27FC236}">
                <a16:creationId xmlns:a16="http://schemas.microsoft.com/office/drawing/2014/main" id="{21FD5AFF-C1BE-786B-5D72-E0EE46FF59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4" y="-19321"/>
            <a:ext cx="5157990" cy="687732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1" name="Immagine 30" descr="Immagine che contiene vestiti, persona, stanza, Attrezzature mediche&#10;&#10;Il contenuto generato dall'IA potrebbe non essere corretto.">
            <a:extLst>
              <a:ext uri="{FF2B5EF4-FFF2-40B4-BE49-F238E27FC236}">
                <a16:creationId xmlns:a16="http://schemas.microsoft.com/office/drawing/2014/main" id="{05B50EA4-8E9E-E64A-DC63-C1960597AF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717" y="527509"/>
            <a:ext cx="7711545" cy="5783659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77187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556DB-9F43-1004-DB22-D70194774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18E99A0-DFB5-FBA9-F317-B6DB872A7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321" y="78957"/>
            <a:ext cx="9559357" cy="6700085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13A2B70A-0D2B-2AEB-1851-C911D73DC01D}"/>
              </a:ext>
            </a:extLst>
          </p:cNvPr>
          <p:cNvSpPr/>
          <p:nvPr/>
        </p:nvSpPr>
        <p:spPr>
          <a:xfrm>
            <a:off x="1454277" y="4987034"/>
            <a:ext cx="2519955" cy="7374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9" name="Immagine 8" descr="Immagine che contiene vestiti, Viso umano, testo, tavolo&#10;&#10;Il contenuto generato dall'IA potrebbe non essere corretto.">
            <a:extLst>
              <a:ext uri="{FF2B5EF4-FFF2-40B4-BE49-F238E27FC236}">
                <a16:creationId xmlns:a16="http://schemas.microsoft.com/office/drawing/2014/main" id="{5F07918C-17C4-A99F-AE7D-E529B4C2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016"/>
          <a:stretch>
            <a:fillRect/>
          </a:stretch>
        </p:blipFill>
        <p:spPr>
          <a:xfrm>
            <a:off x="0" y="0"/>
            <a:ext cx="7060994" cy="5965371"/>
          </a:xfrm>
          <a:prstGeom prst="rect">
            <a:avLst/>
          </a:prstGeom>
        </p:spPr>
      </p:pic>
      <p:pic>
        <p:nvPicPr>
          <p:cNvPr id="6" name="Immagine 5" descr="Immagine che contiene interno, muro, arredo, tavolo&#10;&#10;Il contenuto generato dall'IA potrebbe non essere corretto.">
            <a:extLst>
              <a:ext uri="{FF2B5EF4-FFF2-40B4-BE49-F238E27FC236}">
                <a16:creationId xmlns:a16="http://schemas.microsoft.com/office/drawing/2014/main" id="{52490704-584D-D199-94E4-7F7AE4B1BA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9643" b="13016"/>
          <a:stretch>
            <a:fillRect/>
          </a:stretch>
        </p:blipFill>
        <p:spPr>
          <a:xfrm>
            <a:off x="4844142" y="889870"/>
            <a:ext cx="7347857" cy="596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3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2168611"/>
            <a:ext cx="12191999" cy="2520778"/>
          </a:xfrm>
          <a:prstGeom prst="rect">
            <a:avLst/>
          </a:prstGeom>
          <a:solidFill>
            <a:srgbClr val="2731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00" y="212081"/>
            <a:ext cx="2520000" cy="168182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" y="2705725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solidFill>
                  <a:schemeClr val="bg1"/>
                </a:solidFill>
              </a:rPr>
              <a:t>L’</a:t>
            </a:r>
            <a:r>
              <a:rPr lang="it-IT" sz="4400" b="1" dirty="0">
                <a:solidFill>
                  <a:srgbClr val="AB0630"/>
                </a:solidFill>
              </a:rPr>
              <a:t>A</a:t>
            </a:r>
            <a:r>
              <a:rPr lang="it-IT" sz="4400" b="1" dirty="0">
                <a:solidFill>
                  <a:schemeClr val="bg1"/>
                </a:solidFill>
              </a:rPr>
              <a:t>genzia </a:t>
            </a:r>
            <a:r>
              <a:rPr lang="it-IT" sz="4400" b="1" dirty="0">
                <a:solidFill>
                  <a:srgbClr val="AB0630"/>
                </a:solidFill>
              </a:rPr>
              <a:t>R</a:t>
            </a:r>
            <a:r>
              <a:rPr lang="it-IT" sz="4400" b="1" dirty="0">
                <a:solidFill>
                  <a:schemeClr val="bg1"/>
                </a:solidFill>
              </a:rPr>
              <a:t>egionale </a:t>
            </a:r>
            <a:r>
              <a:rPr lang="it-IT" sz="4400" b="1" dirty="0">
                <a:solidFill>
                  <a:srgbClr val="AB0630"/>
                </a:solidFill>
              </a:rPr>
              <a:t>E</a:t>
            </a:r>
            <a:r>
              <a:rPr lang="it-IT" sz="4400" b="1" dirty="0">
                <a:solidFill>
                  <a:schemeClr val="bg1"/>
                </a:solidFill>
              </a:rPr>
              <a:t>mergenza </a:t>
            </a:r>
            <a:r>
              <a:rPr lang="it-IT" sz="4400" b="1" dirty="0">
                <a:solidFill>
                  <a:srgbClr val="AB0630"/>
                </a:solidFill>
              </a:rPr>
              <a:t>U</a:t>
            </a:r>
            <a:r>
              <a:rPr lang="it-IT" sz="4400" b="1" dirty="0">
                <a:solidFill>
                  <a:schemeClr val="bg1"/>
                </a:solidFill>
              </a:rPr>
              <a:t>rgenza</a:t>
            </a:r>
          </a:p>
          <a:p>
            <a:pPr algn="ctr"/>
            <a:r>
              <a:rPr lang="it-IT" sz="4400" b="1" dirty="0">
                <a:solidFill>
                  <a:schemeClr val="bg1"/>
                </a:solidFill>
              </a:rPr>
              <a:t>di Regione Lombardia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00000" cy="23994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999" y="0"/>
            <a:ext cx="3600000" cy="23994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3" r="12977" b="25"/>
          <a:stretch/>
        </p:blipFill>
        <p:spPr>
          <a:xfrm>
            <a:off x="8591999" y="4457663"/>
            <a:ext cx="3600000" cy="240033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58600"/>
            <a:ext cx="3600000" cy="23994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74502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9EFB733F-CDBB-A672-FAE5-74381051D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887" y="892844"/>
            <a:ext cx="9614225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81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95549" y="1068306"/>
            <a:ext cx="10037134" cy="5049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it-IT" sz="1200" b="1" dirty="0">
                <a:solidFill>
                  <a:srgbClr val="C00000"/>
                </a:solidFill>
              </a:rPr>
              <a:t>Numero Unico di Emergenza NUE 112</a:t>
            </a:r>
          </a:p>
          <a:p>
            <a:pPr algn="just">
              <a:lnSpc>
                <a:spcPct val="150000"/>
              </a:lnSpc>
            </a:pPr>
            <a:r>
              <a:rPr lang="it-IT" sz="1200" b="1" dirty="0">
                <a:solidFill>
                  <a:srgbClr val="C00000"/>
                </a:solidFill>
              </a:rPr>
              <a:t>(Single </a:t>
            </a:r>
            <a:r>
              <a:rPr lang="it-IT" sz="1200" b="1" dirty="0" err="1">
                <a:solidFill>
                  <a:srgbClr val="C00000"/>
                </a:solidFill>
              </a:rPr>
              <a:t>European</a:t>
            </a:r>
            <a:r>
              <a:rPr lang="it-IT" sz="1200" b="1" dirty="0">
                <a:solidFill>
                  <a:srgbClr val="C00000"/>
                </a:solidFill>
              </a:rPr>
              <a:t> Emergency </a:t>
            </a:r>
            <a:r>
              <a:rPr lang="it-IT" sz="1200" b="1" dirty="0" err="1">
                <a:solidFill>
                  <a:srgbClr val="C00000"/>
                </a:solidFill>
              </a:rPr>
              <a:t>Number</a:t>
            </a:r>
            <a:r>
              <a:rPr lang="it-IT" sz="1200" b="1" dirty="0">
                <a:solidFill>
                  <a:srgbClr val="C00000"/>
                </a:solidFill>
              </a:rPr>
              <a:t> 112)</a:t>
            </a:r>
          </a:p>
          <a:p>
            <a:pPr algn="just">
              <a:lnSpc>
                <a:spcPct val="150000"/>
              </a:lnSpc>
            </a:pPr>
            <a:r>
              <a:rPr lang="it-IT" sz="1200" b="1" dirty="0">
                <a:solidFill>
                  <a:srgbClr val="27316F"/>
                </a:solidFill>
              </a:rPr>
              <a:t>Total </a:t>
            </a:r>
            <a:r>
              <a:rPr lang="it-IT" sz="1200" b="1" dirty="0" err="1">
                <a:solidFill>
                  <a:srgbClr val="27316F"/>
                </a:solidFill>
              </a:rPr>
              <a:t>calls</a:t>
            </a:r>
            <a:r>
              <a:rPr lang="it-IT" sz="1200" b="1" dirty="0">
                <a:solidFill>
                  <a:srgbClr val="27316F"/>
                </a:solidFill>
              </a:rPr>
              <a:t> </a:t>
            </a:r>
            <a:r>
              <a:rPr lang="it-IT" sz="1200" b="1" dirty="0" err="1">
                <a:solidFill>
                  <a:srgbClr val="27316F"/>
                </a:solidFill>
              </a:rPr>
              <a:t>handled</a:t>
            </a:r>
            <a:r>
              <a:rPr lang="it-IT" sz="1200" b="1" dirty="0">
                <a:solidFill>
                  <a:srgbClr val="27316F"/>
                </a:solidFill>
              </a:rPr>
              <a:t> by the 3 </a:t>
            </a:r>
            <a:r>
              <a:rPr lang="it-IT" sz="1200" b="1" dirty="0" err="1">
                <a:solidFill>
                  <a:srgbClr val="27316F"/>
                </a:solidFill>
              </a:rPr>
              <a:t>CURs</a:t>
            </a:r>
            <a:r>
              <a:rPr lang="it-IT" sz="1200" b="1" dirty="0">
                <a:solidFill>
                  <a:srgbClr val="27316F"/>
                </a:solidFill>
              </a:rPr>
              <a:t> </a:t>
            </a:r>
            <a:r>
              <a:rPr lang="it-IT" sz="1200" b="1" dirty="0">
                <a:solidFill>
                  <a:srgbClr val="C00000"/>
                </a:solidFill>
              </a:rPr>
              <a:t>4.916.540 </a:t>
            </a:r>
          </a:p>
          <a:p>
            <a:pPr algn="just">
              <a:lnSpc>
                <a:spcPct val="150000"/>
              </a:lnSpc>
            </a:pPr>
            <a:r>
              <a:rPr lang="it-IT" sz="1200" b="1" dirty="0" err="1">
                <a:solidFill>
                  <a:srgbClr val="002060"/>
                </a:solidFill>
              </a:rPr>
              <a:t>Percentage</a:t>
            </a:r>
            <a:r>
              <a:rPr lang="it-IT" sz="1200" b="1" dirty="0">
                <a:solidFill>
                  <a:srgbClr val="002060"/>
                </a:solidFill>
              </a:rPr>
              <a:t> of </a:t>
            </a:r>
            <a:r>
              <a:rPr lang="it-IT" sz="1200" b="1" dirty="0" err="1">
                <a:solidFill>
                  <a:srgbClr val="002060"/>
                </a:solidFill>
              </a:rPr>
              <a:t>inappropiate</a:t>
            </a:r>
            <a:r>
              <a:rPr lang="it-IT" sz="1200" b="1" dirty="0">
                <a:solidFill>
                  <a:srgbClr val="002060"/>
                </a:solidFill>
              </a:rPr>
              <a:t> </a:t>
            </a:r>
            <a:r>
              <a:rPr lang="it-IT" sz="1200" b="1" dirty="0" err="1">
                <a:solidFill>
                  <a:srgbClr val="002060"/>
                </a:solidFill>
              </a:rPr>
              <a:t>calls</a:t>
            </a:r>
            <a:r>
              <a:rPr lang="it-IT" sz="1200" b="1" dirty="0">
                <a:solidFill>
                  <a:srgbClr val="002060"/>
                </a:solidFill>
              </a:rPr>
              <a:t> </a:t>
            </a:r>
            <a:r>
              <a:rPr lang="it-IT" sz="1200" b="1" dirty="0" err="1">
                <a:solidFill>
                  <a:srgbClr val="002060"/>
                </a:solidFill>
              </a:rPr>
              <a:t>filtered</a:t>
            </a:r>
            <a:r>
              <a:rPr lang="it-IT" sz="1200" b="1" dirty="0">
                <a:solidFill>
                  <a:srgbClr val="002060"/>
                </a:solidFill>
              </a:rPr>
              <a:t> out </a:t>
            </a:r>
            <a:r>
              <a:rPr lang="it-IT" sz="1200" b="1" dirty="0">
                <a:solidFill>
                  <a:srgbClr val="C00000"/>
                </a:solidFill>
              </a:rPr>
              <a:t>43,91%</a:t>
            </a:r>
          </a:p>
          <a:p>
            <a:pPr algn="just">
              <a:lnSpc>
                <a:spcPct val="150000"/>
              </a:lnSpc>
            </a:pPr>
            <a:r>
              <a:rPr lang="it-IT" sz="1200" b="1" dirty="0" err="1">
                <a:solidFill>
                  <a:srgbClr val="27316F"/>
                </a:solidFill>
              </a:rPr>
              <a:t>Avarage</a:t>
            </a:r>
            <a:r>
              <a:rPr lang="it-IT" sz="1200" b="1" dirty="0">
                <a:solidFill>
                  <a:srgbClr val="27316F"/>
                </a:solidFill>
              </a:rPr>
              <a:t> </a:t>
            </a:r>
            <a:r>
              <a:rPr lang="it-IT" sz="1200" b="1" dirty="0" err="1">
                <a:solidFill>
                  <a:srgbClr val="27316F"/>
                </a:solidFill>
              </a:rPr>
              <a:t>user</a:t>
            </a:r>
            <a:r>
              <a:rPr lang="it-IT" sz="1200" b="1" dirty="0">
                <a:solidFill>
                  <a:srgbClr val="27316F"/>
                </a:solidFill>
              </a:rPr>
              <a:t> </a:t>
            </a:r>
            <a:r>
              <a:rPr lang="it-IT" sz="1200" b="1" dirty="0" err="1">
                <a:solidFill>
                  <a:srgbClr val="27316F"/>
                </a:solidFill>
              </a:rPr>
              <a:t>wait</a:t>
            </a:r>
            <a:r>
              <a:rPr lang="it-IT" sz="1200" b="1" dirty="0">
                <a:solidFill>
                  <a:srgbClr val="27316F"/>
                </a:solidFill>
              </a:rPr>
              <a:t> time for </a:t>
            </a:r>
            <a:r>
              <a:rPr lang="it-IT" sz="1200" b="1" dirty="0" err="1">
                <a:solidFill>
                  <a:srgbClr val="27316F"/>
                </a:solidFill>
              </a:rPr>
              <a:t>response</a:t>
            </a:r>
            <a:r>
              <a:rPr lang="it-IT" sz="1200" b="1" dirty="0">
                <a:solidFill>
                  <a:srgbClr val="27316F"/>
                </a:solidFill>
              </a:rPr>
              <a:t>: </a:t>
            </a:r>
            <a:r>
              <a:rPr lang="it-IT" sz="1200" b="1" dirty="0">
                <a:solidFill>
                  <a:srgbClr val="C00000"/>
                </a:solidFill>
              </a:rPr>
              <a:t>8.9 secondi</a:t>
            </a:r>
          </a:p>
          <a:p>
            <a:pPr algn="just">
              <a:lnSpc>
                <a:spcPct val="150000"/>
              </a:lnSpc>
            </a:pPr>
            <a:endParaRPr lang="it-IT" sz="1200" b="1" dirty="0">
              <a:solidFill>
                <a:srgbClr val="27316F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it-IT" sz="1200" b="1" dirty="0">
                <a:solidFill>
                  <a:srgbClr val="C00000"/>
                </a:solidFill>
              </a:rPr>
              <a:t>SOCCORSO SANITARIO "118»</a:t>
            </a:r>
          </a:p>
          <a:p>
            <a:pPr algn="just">
              <a:lnSpc>
                <a:spcPct val="150000"/>
              </a:lnSpc>
            </a:pPr>
            <a:r>
              <a:rPr lang="it-IT" sz="1200" b="1" dirty="0">
                <a:solidFill>
                  <a:srgbClr val="C00000"/>
                </a:solidFill>
              </a:rPr>
              <a:t>(</a:t>
            </a:r>
            <a:r>
              <a:rPr lang="it-IT" sz="1200" b="1" dirty="0" err="1">
                <a:solidFill>
                  <a:srgbClr val="C00000"/>
                </a:solidFill>
              </a:rPr>
              <a:t>Health</a:t>
            </a:r>
            <a:r>
              <a:rPr lang="it-IT" sz="1200" b="1" dirty="0">
                <a:solidFill>
                  <a:srgbClr val="C00000"/>
                </a:solidFill>
              </a:rPr>
              <a:t> Assistance 118)</a:t>
            </a:r>
          </a:p>
          <a:p>
            <a:pPr algn="just">
              <a:lnSpc>
                <a:spcPct val="150000"/>
              </a:lnSpc>
            </a:pPr>
            <a:r>
              <a:rPr lang="it-IT" sz="1200" b="1" dirty="0">
                <a:solidFill>
                  <a:srgbClr val="002060"/>
                </a:solidFill>
              </a:rPr>
              <a:t>Total </a:t>
            </a:r>
            <a:r>
              <a:rPr lang="it-IT" sz="1200" b="1" dirty="0" err="1">
                <a:solidFill>
                  <a:srgbClr val="002060"/>
                </a:solidFill>
              </a:rPr>
              <a:t>cases</a:t>
            </a:r>
            <a:r>
              <a:rPr lang="it-IT" sz="1200" b="1" dirty="0">
                <a:solidFill>
                  <a:srgbClr val="002060"/>
                </a:solidFill>
              </a:rPr>
              <a:t> </a:t>
            </a:r>
            <a:r>
              <a:rPr lang="it-IT" sz="1200" b="1" dirty="0" err="1">
                <a:solidFill>
                  <a:srgbClr val="002060"/>
                </a:solidFill>
              </a:rPr>
              <a:t>managed</a:t>
            </a:r>
            <a:r>
              <a:rPr lang="it-IT" sz="1200" b="1" dirty="0">
                <a:solidFill>
                  <a:srgbClr val="002060"/>
                </a:solidFill>
              </a:rPr>
              <a:t> by the 4 </a:t>
            </a:r>
            <a:r>
              <a:rPr lang="it-IT" sz="1200" b="1" dirty="0" err="1">
                <a:solidFill>
                  <a:srgbClr val="002060"/>
                </a:solidFill>
              </a:rPr>
              <a:t>SOREUs</a:t>
            </a:r>
            <a:r>
              <a:rPr lang="it-IT" sz="1200" b="1" dirty="0">
                <a:solidFill>
                  <a:srgbClr val="002060"/>
                </a:solidFill>
              </a:rPr>
              <a:t>: </a:t>
            </a:r>
            <a:r>
              <a:rPr lang="it-IT" sz="1200" b="1" dirty="0">
                <a:solidFill>
                  <a:srgbClr val="C00000"/>
                </a:solidFill>
              </a:rPr>
              <a:t>1.210.116 </a:t>
            </a:r>
          </a:p>
          <a:p>
            <a:pPr algn="just">
              <a:lnSpc>
                <a:spcPct val="150000"/>
              </a:lnSpc>
            </a:pPr>
            <a:r>
              <a:rPr lang="it-IT" sz="1200" b="1" dirty="0">
                <a:solidFill>
                  <a:srgbClr val="002060"/>
                </a:solidFill>
              </a:rPr>
              <a:t>Total rescue </a:t>
            </a:r>
            <a:r>
              <a:rPr lang="it-IT" sz="1200" b="1" dirty="0" err="1">
                <a:solidFill>
                  <a:srgbClr val="002060"/>
                </a:solidFill>
              </a:rPr>
              <a:t>interventions</a:t>
            </a:r>
            <a:r>
              <a:rPr lang="it-IT" sz="1200" b="1" dirty="0">
                <a:solidFill>
                  <a:srgbClr val="002060"/>
                </a:solidFill>
              </a:rPr>
              <a:t> </a:t>
            </a:r>
            <a:r>
              <a:rPr lang="it-IT" sz="1200" b="1" dirty="0" err="1">
                <a:solidFill>
                  <a:srgbClr val="002060"/>
                </a:solidFill>
              </a:rPr>
              <a:t>conducted</a:t>
            </a:r>
            <a:r>
              <a:rPr lang="it-IT" sz="1200" b="1" dirty="0">
                <a:solidFill>
                  <a:srgbClr val="002060"/>
                </a:solidFill>
              </a:rPr>
              <a:t>: </a:t>
            </a:r>
            <a:r>
              <a:rPr lang="it-IT" sz="1200" b="1" dirty="0">
                <a:solidFill>
                  <a:srgbClr val="C00000"/>
                </a:solidFill>
              </a:rPr>
              <a:t>1.027.756</a:t>
            </a:r>
          </a:p>
          <a:p>
            <a:pPr algn="just">
              <a:lnSpc>
                <a:spcPct val="150000"/>
              </a:lnSpc>
            </a:pPr>
            <a:r>
              <a:rPr lang="it-IT" sz="1200" b="1" dirty="0">
                <a:solidFill>
                  <a:srgbClr val="002060"/>
                </a:solidFill>
              </a:rPr>
              <a:t>Total </a:t>
            </a:r>
            <a:r>
              <a:rPr lang="it-IT" sz="1200" b="1" dirty="0" err="1">
                <a:solidFill>
                  <a:srgbClr val="002060"/>
                </a:solidFill>
              </a:rPr>
              <a:t>patients</a:t>
            </a:r>
            <a:r>
              <a:rPr lang="it-IT" sz="1200" b="1" dirty="0">
                <a:solidFill>
                  <a:srgbClr val="002060"/>
                </a:solidFill>
              </a:rPr>
              <a:t> </a:t>
            </a:r>
            <a:r>
              <a:rPr lang="it-IT" sz="1200" b="1" dirty="0" err="1">
                <a:solidFill>
                  <a:srgbClr val="002060"/>
                </a:solidFill>
              </a:rPr>
              <a:t>assisted</a:t>
            </a:r>
            <a:r>
              <a:rPr lang="it-IT" sz="1200" b="1" dirty="0">
                <a:solidFill>
                  <a:srgbClr val="002060"/>
                </a:solidFill>
              </a:rPr>
              <a:t>: </a:t>
            </a:r>
            <a:r>
              <a:rPr lang="it-IT" sz="1200" b="1" dirty="0">
                <a:solidFill>
                  <a:srgbClr val="C00000"/>
                </a:solidFill>
              </a:rPr>
              <a:t>927.949</a:t>
            </a:r>
          </a:p>
          <a:p>
            <a:pPr algn="just">
              <a:lnSpc>
                <a:spcPct val="150000"/>
              </a:lnSpc>
            </a:pPr>
            <a:endParaRPr lang="it-IT" sz="1200" b="1" dirty="0">
              <a:solidFill>
                <a:srgbClr val="27316F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it-IT" sz="1200" b="1" dirty="0">
                <a:solidFill>
                  <a:srgbClr val="C00000"/>
                </a:solidFill>
              </a:rPr>
              <a:t>NEA 116117 (Numero Europeo Armonizzato)</a:t>
            </a:r>
          </a:p>
          <a:p>
            <a:pPr algn="just">
              <a:lnSpc>
                <a:spcPct val="150000"/>
              </a:lnSpc>
            </a:pPr>
            <a:r>
              <a:rPr lang="it-IT" sz="1200" b="1" dirty="0">
                <a:solidFill>
                  <a:srgbClr val="C00000"/>
                </a:solidFill>
              </a:rPr>
              <a:t> (</a:t>
            </a:r>
            <a:r>
              <a:rPr lang="en-US" sz="1200" b="1" dirty="0">
                <a:solidFill>
                  <a:srgbClr val="C00000"/>
                </a:solidFill>
              </a:rPr>
              <a:t>European number for accessing non-urgent medical assistance </a:t>
            </a:r>
            <a:r>
              <a:rPr lang="it-IT" sz="1200" b="1" dirty="0">
                <a:solidFill>
                  <a:srgbClr val="C00000"/>
                </a:solidFill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it-IT" sz="1200" b="1" dirty="0" err="1">
                <a:solidFill>
                  <a:srgbClr val="27316F"/>
                </a:solidFill>
              </a:rPr>
              <a:t>Number</a:t>
            </a:r>
            <a:r>
              <a:rPr lang="it-IT" sz="1200" b="1" dirty="0">
                <a:solidFill>
                  <a:srgbClr val="27316F"/>
                </a:solidFill>
              </a:rPr>
              <a:t> of </a:t>
            </a:r>
            <a:r>
              <a:rPr lang="it-IT" sz="1200" b="1" dirty="0" err="1">
                <a:solidFill>
                  <a:srgbClr val="27316F"/>
                </a:solidFill>
              </a:rPr>
              <a:t>calls</a:t>
            </a:r>
            <a:r>
              <a:rPr lang="it-IT" sz="1200" b="1" dirty="0">
                <a:solidFill>
                  <a:srgbClr val="27316F"/>
                </a:solidFill>
              </a:rPr>
              <a:t> </a:t>
            </a:r>
            <a:r>
              <a:rPr lang="it-IT" sz="1200" b="1" dirty="0" err="1">
                <a:solidFill>
                  <a:srgbClr val="27316F"/>
                </a:solidFill>
              </a:rPr>
              <a:t>handled</a:t>
            </a:r>
            <a:r>
              <a:rPr lang="it-IT" sz="1200" b="1" dirty="0">
                <a:solidFill>
                  <a:srgbClr val="27316F"/>
                </a:solidFill>
              </a:rPr>
              <a:t> by the Central </a:t>
            </a:r>
            <a:r>
              <a:rPr lang="it-IT" sz="1200" b="1" dirty="0">
                <a:solidFill>
                  <a:srgbClr val="C00000"/>
                </a:solidFill>
              </a:rPr>
              <a:t>1.212.289</a:t>
            </a:r>
          </a:p>
          <a:p>
            <a:pPr algn="just">
              <a:lnSpc>
                <a:spcPct val="150000"/>
              </a:lnSpc>
            </a:pPr>
            <a:endParaRPr lang="it-IT" sz="1200" b="1" dirty="0">
              <a:solidFill>
                <a:srgbClr val="C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it-IT" sz="1200" b="1" dirty="0">
                <a:solidFill>
                  <a:srgbClr val="C00000"/>
                </a:solidFill>
              </a:rPr>
              <a:t>&gt; TRANSPORT OF ORGANS, TISSSUES AND EQUIPMENT  </a:t>
            </a:r>
          </a:p>
          <a:p>
            <a:pPr algn="just">
              <a:lnSpc>
                <a:spcPct val="150000"/>
              </a:lnSpc>
            </a:pPr>
            <a:r>
              <a:rPr lang="it-IT" sz="1200" b="1" dirty="0" err="1">
                <a:solidFill>
                  <a:srgbClr val="002060"/>
                </a:solidFill>
              </a:rPr>
              <a:t>Number</a:t>
            </a:r>
            <a:r>
              <a:rPr lang="it-IT" sz="1200" b="1" dirty="0">
                <a:solidFill>
                  <a:srgbClr val="002060"/>
                </a:solidFill>
              </a:rPr>
              <a:t> of </a:t>
            </a:r>
            <a:r>
              <a:rPr lang="it-IT" sz="1200" b="1" dirty="0" err="1">
                <a:solidFill>
                  <a:srgbClr val="002060"/>
                </a:solidFill>
              </a:rPr>
              <a:t>missions</a:t>
            </a:r>
            <a:r>
              <a:rPr lang="it-IT" sz="1200" b="1" dirty="0">
                <a:solidFill>
                  <a:srgbClr val="002060"/>
                </a:solidFill>
              </a:rPr>
              <a:t> </a:t>
            </a:r>
            <a:r>
              <a:rPr lang="it-IT" sz="1200" b="1" dirty="0">
                <a:solidFill>
                  <a:srgbClr val="C00000"/>
                </a:solidFill>
              </a:rPr>
              <a:t>2.632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227" y="1008412"/>
            <a:ext cx="3600000" cy="23994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671" y="3593164"/>
            <a:ext cx="3600000" cy="23994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808252" y="273465"/>
            <a:ext cx="6543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ACTIVITY OF THE AGENCY IN 2024</a:t>
            </a:r>
            <a:endParaRPr lang="it-IT" sz="2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34" y="5186708"/>
            <a:ext cx="1080000" cy="64790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7" y="1229544"/>
            <a:ext cx="1080000" cy="77166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7" y="2688102"/>
            <a:ext cx="1080000" cy="107954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7" y="4188336"/>
            <a:ext cx="1080000" cy="763820"/>
          </a:xfrm>
          <a:prstGeom prst="rect">
            <a:avLst/>
          </a:prstGeom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131176BE-3E00-C4CD-47E6-C9B2EECE16A6}"/>
              </a:ext>
            </a:extLst>
          </p:cNvPr>
          <p:cNvSpPr/>
          <p:nvPr/>
        </p:nvSpPr>
        <p:spPr>
          <a:xfrm>
            <a:off x="1595791" y="1621971"/>
            <a:ext cx="3759980" cy="3792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9597B585-AAE1-22B8-2A51-20D6303BCB21}"/>
              </a:ext>
            </a:extLst>
          </p:cNvPr>
          <p:cNvSpPr/>
          <p:nvPr/>
        </p:nvSpPr>
        <p:spPr>
          <a:xfrm>
            <a:off x="4522904" y="1871481"/>
            <a:ext cx="1573096" cy="3792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65705F39-2960-52F8-FA65-F74CBE6DE7C7}"/>
              </a:ext>
            </a:extLst>
          </p:cNvPr>
          <p:cNvSpPr/>
          <p:nvPr/>
        </p:nvSpPr>
        <p:spPr>
          <a:xfrm>
            <a:off x="1595791" y="3252109"/>
            <a:ext cx="3972441" cy="3537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6EE1A385-ADC7-52C5-862D-678DD2BD29A8}"/>
              </a:ext>
            </a:extLst>
          </p:cNvPr>
          <p:cNvSpPr/>
          <p:nvPr/>
        </p:nvSpPr>
        <p:spPr>
          <a:xfrm>
            <a:off x="4477330" y="3501619"/>
            <a:ext cx="1573096" cy="3792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314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A3201-1AF0-EC81-E088-AFEC2FFAE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2494628-4469-AF75-9963-FF2803DA63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250" t="19500" r="14875" b="11667"/>
          <a:stretch>
            <a:fillRect/>
          </a:stretch>
        </p:blipFill>
        <p:spPr>
          <a:xfrm>
            <a:off x="2023110" y="-8180"/>
            <a:ext cx="10168890" cy="6363260"/>
          </a:xfrm>
          <a:prstGeom prst="rect">
            <a:avLst/>
          </a:prstGeom>
        </p:spPr>
      </p:pic>
      <p:pic>
        <p:nvPicPr>
          <p:cNvPr id="6" name="Immagine 5" descr="Immagine che contiene aria aperta, vigile del fuoco, cielo, albero&#10;&#10;Il contenuto generato dall'IA potrebbe non essere corretto.">
            <a:extLst>
              <a:ext uri="{FF2B5EF4-FFF2-40B4-BE49-F238E27FC236}">
                <a16:creationId xmlns:a16="http://schemas.microsoft.com/office/drawing/2014/main" id="{A546FB2B-7515-0B4A-5C54-5C227F6DEB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083" t="22500" r="25042" b="44500"/>
          <a:stretch>
            <a:fillRect/>
          </a:stretch>
        </p:blipFill>
        <p:spPr>
          <a:xfrm>
            <a:off x="7349491" y="3623408"/>
            <a:ext cx="4842510" cy="273167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7B3628B-BAB9-A3FC-B51C-27BA8CB95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29050"/>
            <a:ext cx="1962936" cy="252603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D2F3C20-05C3-0DC6-4CF0-EB764B613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001" y="3202747"/>
            <a:ext cx="816935" cy="84132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C5D5798-FFED-C3C4-E9CB-CF9469BDE9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743" y="1450522"/>
            <a:ext cx="1695450" cy="13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9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71615-ED2D-A030-C578-75EFDB2CA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F26EB2B1-23C3-4418-2ABB-82B3D52D74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250" t="19500" r="14875" b="11667"/>
          <a:stretch>
            <a:fillRect/>
          </a:stretch>
        </p:blipFill>
        <p:spPr>
          <a:xfrm>
            <a:off x="5783580" y="2253523"/>
            <a:ext cx="6408420" cy="4010117"/>
          </a:xfrm>
          <a:prstGeom prst="rect">
            <a:avLst/>
          </a:prstGeom>
        </p:spPr>
      </p:pic>
      <p:pic>
        <p:nvPicPr>
          <p:cNvPr id="9" name="Immagine 8" descr="Immagine che contiene aria aperta, vigile del fuoco, cielo, albero&#10;&#10;Il contenuto generato dall'IA potrebbe non essere corretto.">
            <a:extLst>
              <a:ext uri="{FF2B5EF4-FFF2-40B4-BE49-F238E27FC236}">
                <a16:creationId xmlns:a16="http://schemas.microsoft.com/office/drawing/2014/main" id="{226CB99B-A5CE-1CA2-997A-F0D81C639D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083" t="22500" r="25042" b="44500"/>
          <a:stretch>
            <a:fillRect/>
          </a:stretch>
        </p:blipFill>
        <p:spPr>
          <a:xfrm>
            <a:off x="9074450" y="4505022"/>
            <a:ext cx="3117550" cy="1758618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8AD4B8E-E7F9-D77A-9A3B-3170C546B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4450" y="372837"/>
            <a:ext cx="1695450" cy="131566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F1E0E4B-BCA2-A663-12A8-6957B91C8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3144" y="610010"/>
            <a:ext cx="816935" cy="84132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2BB1621-E693-E830-FD94-0098947CA9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" y="492470"/>
            <a:ext cx="5327245" cy="401255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66961C0-66C6-D6E4-CB95-350B3C2D8EB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5780" b="26743"/>
          <a:stretch>
            <a:fillRect/>
          </a:stretch>
        </p:blipFill>
        <p:spPr>
          <a:xfrm>
            <a:off x="3117551" y="4507815"/>
            <a:ext cx="3704124" cy="1758618"/>
          </a:xfrm>
          <a:prstGeom prst="rect">
            <a:avLst/>
          </a:prstGeom>
        </p:spPr>
      </p:pic>
      <p:pic>
        <p:nvPicPr>
          <p:cNvPr id="16" name="Immagine 15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648C90DA-84EA-EE92-5422-D3A6FA7E00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0805" y="4879593"/>
            <a:ext cx="1039160" cy="692872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26161C22-7D35-EA74-4F97-D34C37EB9F8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7587" t="14167" r="32953" b="54647"/>
          <a:stretch>
            <a:fillRect/>
          </a:stretch>
        </p:blipFill>
        <p:spPr>
          <a:xfrm>
            <a:off x="11122255" y="4583672"/>
            <a:ext cx="1069745" cy="800659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4DB2806-66E5-A202-1A87-0337A6CA4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2143125"/>
            <a:ext cx="10287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8287130-8D06-8EFA-9BD8-D14D5339E2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8788" y="965640"/>
            <a:ext cx="2858763" cy="539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5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5452</TotalTime>
  <Words>201</Words>
  <Application>Microsoft Office PowerPoint</Application>
  <PresentationFormat>Widescreen</PresentationFormat>
  <Paragraphs>50</Paragraphs>
  <Slides>17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17</vt:i4>
      </vt:variant>
    </vt:vector>
  </HeadingPairs>
  <TitlesOfParts>
    <vt:vector size="23" baseType="lpstr">
      <vt:lpstr>Calibri</vt:lpstr>
      <vt:lpstr>Arial</vt:lpstr>
      <vt:lpstr>Wingdings</vt:lpstr>
      <vt:lpstr>Tema di Office</vt:lpstr>
      <vt:lpstr>1_Tema di Office</vt:lpstr>
      <vt:lpstr>RetrospectVTI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DANILO RICCARDO BONADA</dc:creator>
  <cp:lastModifiedBy>Roberto Faccincani</cp:lastModifiedBy>
  <cp:revision>278</cp:revision>
  <dcterms:created xsi:type="dcterms:W3CDTF">2022-03-15T10:06:10Z</dcterms:created>
  <dcterms:modified xsi:type="dcterms:W3CDTF">2026-01-29T15:50:59Z</dcterms:modified>
</cp:coreProperties>
</file>